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68" r:id="rId15"/>
    <p:sldId id="281" r:id="rId16"/>
    <p:sldId id="269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62" autoAdjust="0"/>
    <p:restoredTop sz="61265" autoAdjust="0"/>
  </p:normalViewPr>
  <p:slideViewPr>
    <p:cSldViewPr>
      <p:cViewPr varScale="1">
        <p:scale>
          <a:sx n="69" d="100"/>
          <a:sy n="69" d="100"/>
        </p:scale>
        <p:origin x="1476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7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6" y="2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/>
          <a:lstStyle>
            <a:lvl1pPr algn="r">
              <a:defRPr sz="1100"/>
            </a:lvl1pPr>
          </a:lstStyle>
          <a:p>
            <a:fld id="{5CAE133A-4028-4E2B-B049-6F148B77E5AB}" type="datetime1">
              <a:rPr lang="en-US" smtClean="0"/>
              <a:t>27-Jun-22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" y="9120189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6" y="9120189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 anchor="b"/>
          <a:lstStyle>
            <a:lvl1pPr algn="r">
              <a:defRPr sz="1100"/>
            </a:lvl1pPr>
          </a:lstStyle>
          <a:p>
            <a:fld id="{4825AA9F-B079-466D-A19E-A0BED09FA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51494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90" y="1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/>
          <a:lstStyle>
            <a:lvl1pPr algn="r">
              <a:defRPr sz="1200"/>
            </a:lvl1pPr>
          </a:lstStyle>
          <a:p>
            <a:fld id="{A9B5FCE6-2331-4AF4-8362-9D091070A463}" type="datetime1">
              <a:rPr lang="en-US" smtClean="0"/>
              <a:t>27-Jun-22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2313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7701" tIns="43851" rIns="87701" bIns="4385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vert="horz" lIns="87701" tIns="43851" rIns="87701" bIns="4385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90" y="9119474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 anchor="b"/>
          <a:lstStyle>
            <a:lvl1pPr algn="r">
              <a:defRPr sz="1200"/>
            </a:lvl1pPr>
          </a:lstStyle>
          <a:p>
            <a:fld id="{7106D8DA-1A55-4414-9F6D-9B871CCC3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3332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6D8DA-1A55-4414-9F6D-9B871CCC3BEB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899B3EB-F4B9-4EC3-8874-9456869D1B5F}" type="datetime1">
              <a:rPr lang="en-US" smtClean="0"/>
              <a:t>27-Jun-22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723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CE520-94D8-471E-9246-3DA957E543CE}" type="datetime1">
              <a:rPr lang="en-US" smtClean="0"/>
              <a:t>27-Jun-22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25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9A059-0900-46A5-86CD-6CBACA225E83}" type="datetime1">
              <a:rPr lang="en-US" smtClean="0"/>
              <a:t>27-Jun-22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25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0799-E2B8-4119-BEA9-5BBF8CE2B0FA}" type="datetime1">
              <a:rPr lang="en-US" smtClean="0"/>
              <a:t>27-Jun-22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25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0913C-A7DD-4021-AFBC-947EB765CE4C}" type="datetime1">
              <a:rPr lang="en-US" smtClean="0"/>
              <a:t>27-Jun-22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25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264FA-CC1B-47DB-A93A-6B4BBC436045}" type="datetime1">
              <a:rPr lang="en-US" smtClean="0"/>
              <a:t>27-Jun-22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25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BA4E8-8C0A-4D25-81B1-03C2082B47D6}" type="datetime1">
              <a:rPr lang="en-US" smtClean="0"/>
              <a:t>27-Jun-22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25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1D4E8-1CCE-4EFF-A36C-E105DDD56AAD}" type="datetime1">
              <a:rPr lang="en-US" smtClean="0"/>
              <a:t>27-Jun-22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25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1C7D-1228-46DC-9402-5957496C3C04}" type="datetime1">
              <a:rPr lang="en-US" smtClean="0"/>
              <a:t>27-Jun-22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25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4DF6C-52F4-4529-BC53-6E2674900ED7}" type="datetime1">
              <a:rPr lang="en-US" smtClean="0"/>
              <a:t>27-Jun-22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25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FFD2-C90D-4BD9-95AC-D49FE82B0BB0}" type="datetime1">
              <a:rPr lang="en-US" smtClean="0"/>
              <a:t>27-Jun-22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25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B32C9-888E-4264-AE70-E187E0827B99}" type="datetime1">
              <a:rPr lang="en-US" smtClean="0"/>
              <a:t>27-Jun-22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25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C945B-C34E-410F-BC8F-BE6BC04FBFD5}" type="datetime1">
              <a:rPr lang="en-US" smtClean="0"/>
              <a:t>27-Jun-22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25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microsoft.com/office/2007/relationships/hdphoto" Target="../media/hdphoto4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microsoft.com/office/2007/relationships/hdphoto" Target="../media/hdphoto3.wdp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549" y="4859834"/>
            <a:ext cx="7239000" cy="83099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800" cap="small" dirty="0"/>
              <a:t>Dr. Asif Zaman</a:t>
            </a:r>
          </a:p>
          <a:p>
            <a:pPr lvl="0" algn="ctr"/>
            <a:r>
              <a:rPr lang="en-US" cap="small" dirty="0"/>
              <a:t>Associate Professor, CSE, RU</a:t>
            </a:r>
            <a:endParaRPr lang="en-US" sz="1600" cap="small" dirty="0"/>
          </a:p>
        </p:txBody>
      </p:sp>
      <p:sp>
        <p:nvSpPr>
          <p:cNvPr id="6" name="TextBox 5"/>
          <p:cNvSpPr txBox="1"/>
          <p:nvPr/>
        </p:nvSpPr>
        <p:spPr>
          <a:xfrm>
            <a:off x="228598" y="363512"/>
            <a:ext cx="87249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50000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CSE3151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>
              <a:buSzPct val="50000"/>
            </a:pPr>
            <a:r>
              <a:rPr lang="en-US" sz="4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Networks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18150" y="2477464"/>
            <a:ext cx="1545795" cy="144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96628" y="65049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EC301F-A611-944C-85B0-C651AE4BCB61}"/>
              </a:ext>
            </a:extLst>
          </p:cNvPr>
          <p:cNvSpPr txBox="1"/>
          <p:nvPr/>
        </p:nvSpPr>
        <p:spPr>
          <a:xfrm>
            <a:off x="1" y="416368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(Session 2018-19)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26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21D79-494B-E045-93D4-09992BDD4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Channel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34B6A-2F4A-D646-9BD3-D0C99D6F1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57250" lvl="1" indent="-457200">
              <a:buFont typeface="+mj-lt"/>
              <a:buAutoNum type="arabicPeriod" startAt="5"/>
            </a:pPr>
            <a:r>
              <a:rPr lang="en-US" sz="2400" b="1" cap="small" dirty="0"/>
              <a:t>Carrier Sense or No Carrier Sense. </a:t>
            </a:r>
          </a:p>
          <a:p>
            <a:pPr lvl="2"/>
            <a:r>
              <a:rPr lang="en-US" dirty="0"/>
              <a:t>With the carrier sense assumption, stations can tell </a:t>
            </a:r>
            <a:r>
              <a:rPr lang="en-US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if the channel is in use before trying to use it. </a:t>
            </a:r>
          </a:p>
          <a:p>
            <a:pPr lvl="2"/>
            <a:r>
              <a:rPr lang="en-US" dirty="0"/>
              <a:t>No station will attempt to use the channel while it is sensed as busy. </a:t>
            </a:r>
          </a:p>
          <a:p>
            <a:pPr lvl="2"/>
            <a:r>
              <a:rPr lang="en-US" dirty="0"/>
              <a:t>If there is no carrier sense, stations cannot sense the channel before trying to use it. </a:t>
            </a:r>
          </a:p>
          <a:p>
            <a:pPr lvl="2"/>
            <a:r>
              <a:rPr lang="en-US" dirty="0"/>
              <a:t>They just go ahead and transmit. </a:t>
            </a:r>
          </a:p>
          <a:p>
            <a:pPr lvl="2"/>
            <a:r>
              <a:rPr lang="en-US" dirty="0"/>
              <a:t>Only later can they determine whether the transmission was successful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410B55-4A11-CB46-8612-AE5C2A3F5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r>
              <a:rPr lang="en-US" dirty="0"/>
              <a:t> of 25</a:t>
            </a:r>
          </a:p>
        </p:txBody>
      </p:sp>
    </p:spTree>
    <p:extLst>
      <p:ext uri="{BB962C8B-B14F-4D97-AF65-F5344CB8AC3E}">
        <p14:creationId xmlns:p14="http://schemas.microsoft.com/office/powerpoint/2010/main" val="133167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17D4D-A9AB-404F-9D51-8F07249E0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Multiple Access Protocols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DD2C7-C947-F54A-A072-E1751876C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Popular Dynamic Channel Allocation Protocol: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ALOHA</a:t>
            </a:r>
          </a:p>
          <a:p>
            <a:pPr lvl="2"/>
            <a:r>
              <a:rPr lang="en-US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Pure ALOHA protocol</a:t>
            </a:r>
          </a:p>
          <a:p>
            <a:pPr lvl="2"/>
            <a:r>
              <a:rPr lang="en-US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Slotted ALOHA protocol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C77FB-BD46-3044-AB57-5136BC118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r>
              <a:rPr lang="en-US" dirty="0"/>
              <a:t> of 25</a:t>
            </a:r>
          </a:p>
        </p:txBody>
      </p:sp>
    </p:spTree>
    <p:extLst>
      <p:ext uri="{BB962C8B-B14F-4D97-AF65-F5344CB8AC3E}">
        <p14:creationId xmlns:p14="http://schemas.microsoft.com/office/powerpoint/2010/main" val="215142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2419E-211E-4346-8780-124A5F18C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ALOHA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0C4497-0EA1-BA49-9057-36E2B6845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9226" y="1295400"/>
            <a:ext cx="4805548" cy="24000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8299A-9304-6B44-98A0-A975E1799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r>
              <a:rPr lang="en-US" dirty="0"/>
              <a:t> of 25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A4EC39-D87C-E74D-9568-F8A29BC3B51B}"/>
              </a:ext>
            </a:extLst>
          </p:cNvPr>
          <p:cNvSpPr/>
          <p:nvPr/>
        </p:nvSpPr>
        <p:spPr>
          <a:xfrm>
            <a:off x="762000" y="3945672"/>
            <a:ext cx="82296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Let users transmit whenever they have data to be sent.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There will be collisions, of course, and the colliding frames will be damaged. Senders need some way to find out if this is the case.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After each station has sent its frame to the central computer, this computer rebroadcasts the frame to all of the stations.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sending station can thus listen for the broadcast from the hub to see if its frame has gotten through.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If the frame was destroyed, the sender just waits a random amount of time and sends it again.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B6F1F8-DA08-8642-B248-4F36EA47066E}"/>
              </a:ext>
            </a:extLst>
          </p:cNvPr>
          <p:cNvSpPr/>
          <p:nvPr/>
        </p:nvSpPr>
        <p:spPr>
          <a:xfrm>
            <a:off x="609600" y="342440"/>
            <a:ext cx="5410200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Systems in which multiple users share a common channel in a way that can lead to conflicts are known as </a:t>
            </a:r>
            <a:r>
              <a:rPr lang="en-US" b="1" cap="small" dirty="0"/>
              <a:t>contention systems</a:t>
            </a:r>
          </a:p>
        </p:txBody>
      </p:sp>
    </p:spTree>
    <p:extLst>
      <p:ext uri="{BB962C8B-B14F-4D97-AF65-F5344CB8AC3E}">
        <p14:creationId xmlns:p14="http://schemas.microsoft.com/office/powerpoint/2010/main" val="258366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8A29A-E23E-D04C-9981-6F9C7041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74EDF0-48CB-A748-939B-2BD4233A0A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1752600"/>
            <a:ext cx="6362700" cy="3098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6BFC0-E1EA-B549-9B8C-DCDFB6D6C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r>
              <a:rPr lang="en-US" dirty="0"/>
              <a:t> of 25</a:t>
            </a:r>
          </a:p>
        </p:txBody>
      </p:sp>
    </p:spTree>
    <p:extLst>
      <p:ext uri="{BB962C8B-B14F-4D97-AF65-F5344CB8AC3E}">
        <p14:creationId xmlns:p14="http://schemas.microsoft.com/office/powerpoint/2010/main" val="389372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BFDFA-71E2-1646-A9C1-AC3D5B22B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Slotted ALOHA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870A7-2466-1A47-AA0B-D3C515B49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…  proposal was to </a:t>
            </a:r>
            <a:r>
              <a:rPr lang="en-US" sz="24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divide time into discrete </a:t>
            </a:r>
            <a:r>
              <a:rPr lang="en-US" sz="2400" dirty="0"/>
              <a:t>intervals called slots, each interval corresponding to one frame</a:t>
            </a:r>
          </a:p>
          <a:p>
            <a:r>
              <a:rPr lang="en-US" sz="2400" dirty="0"/>
              <a:t>This approach requires the users to agree on slot boundaries.</a:t>
            </a:r>
          </a:p>
          <a:p>
            <a:r>
              <a:rPr lang="en-US" sz="2400" dirty="0"/>
              <a:t> One way to achieve synchronization would be to have one special station emit a 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pip</a:t>
            </a:r>
            <a:r>
              <a:rPr lang="en-US" sz="2400" dirty="0"/>
              <a:t> at the start of each interval, like a clock.</a:t>
            </a:r>
          </a:p>
          <a:p>
            <a:r>
              <a:rPr lang="en-US" sz="2400" dirty="0"/>
              <a:t>it is required to wait for the beginning of the next slot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5BDA5-D486-3E4F-BBA6-2917E58DF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r>
              <a:rPr lang="en-US" dirty="0"/>
              <a:t> of 25</a:t>
            </a:r>
          </a:p>
        </p:txBody>
      </p:sp>
    </p:spTree>
    <p:extLst>
      <p:ext uri="{BB962C8B-B14F-4D97-AF65-F5344CB8AC3E}">
        <p14:creationId xmlns:p14="http://schemas.microsoft.com/office/powerpoint/2010/main" val="407261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8A29A-E23E-D04C-9981-6F9C7041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74EDF0-48CB-A748-939B-2BD4233A0A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2862"/>
          <a:stretch/>
        </p:blipFill>
        <p:spPr>
          <a:xfrm>
            <a:off x="1524000" y="2770908"/>
            <a:ext cx="6362700" cy="20804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6BFC0-E1EA-B549-9B8C-DCDFB6D6C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r>
              <a:rPr lang="en-US" dirty="0"/>
              <a:t> of 25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0F74EDF0-48CB-A748-939B-2BD4233A0A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70" r="8982" b="67060"/>
          <a:stretch/>
        </p:blipFill>
        <p:spPr>
          <a:xfrm>
            <a:off x="5624945" y="1750146"/>
            <a:ext cx="2223656" cy="1020762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F74EDF0-48CB-A748-939B-2BD4233A0A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83" t="51" r="56887" b="67009"/>
          <a:stretch/>
        </p:blipFill>
        <p:spPr>
          <a:xfrm>
            <a:off x="1590964" y="1750146"/>
            <a:ext cx="2209800" cy="102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33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996B6-1BDA-3F46-9DB9-23109BE59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Carrier Sense Multiple Access Protocols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F81F2-6E85-5A40-ADFF-533334CA8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C</a:t>
            </a:r>
            <a:r>
              <a:rPr lang="en-US" sz="2400" dirty="0"/>
              <a:t>arrier </a:t>
            </a:r>
            <a:r>
              <a:rPr lang="en-US" sz="2400" b="1" dirty="0"/>
              <a:t>S</a:t>
            </a:r>
            <a:r>
              <a:rPr lang="en-US" sz="2400" dirty="0"/>
              <a:t>ense </a:t>
            </a:r>
            <a:r>
              <a:rPr lang="en-US" sz="2400" b="1" dirty="0"/>
              <a:t>M</a:t>
            </a:r>
            <a:r>
              <a:rPr lang="en-US" sz="2400" dirty="0"/>
              <a:t>ultiple </a:t>
            </a:r>
            <a:r>
              <a:rPr lang="en-US" sz="2400" b="1" dirty="0"/>
              <a:t>A</a:t>
            </a:r>
            <a:r>
              <a:rPr lang="en-US" sz="2400" dirty="0"/>
              <a:t>ccess Protocols – CSMA</a:t>
            </a:r>
          </a:p>
          <a:p>
            <a:r>
              <a:rPr lang="en-US" sz="2400" dirty="0"/>
              <a:t>Protocols in which stations listen for a carrier (i.e., a transmission) </a:t>
            </a:r>
            <a:r>
              <a:rPr lang="en-US" sz="2400"/>
              <a:t>and act accordingly </a:t>
            </a:r>
            <a:r>
              <a:rPr lang="en-US" sz="2400" dirty="0"/>
              <a:t>are called carrier sense protocols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958B5-5D48-9D49-9BE5-B624DFBC9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r>
              <a:rPr lang="en-US" dirty="0"/>
              <a:t> of 25</a:t>
            </a:r>
          </a:p>
        </p:txBody>
      </p:sp>
    </p:spTree>
    <p:extLst>
      <p:ext uri="{BB962C8B-B14F-4D97-AF65-F5344CB8AC3E}">
        <p14:creationId xmlns:p14="http://schemas.microsoft.com/office/powerpoint/2010/main" val="175627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996B6-1BDA-3F46-9DB9-23109BE59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Carrier Sense Multiple Access Protocols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F81F2-6E85-5A40-ADFF-533334CA8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C</a:t>
            </a:r>
            <a:r>
              <a:rPr lang="en-US" sz="2400" dirty="0"/>
              <a:t>arrier </a:t>
            </a:r>
            <a:r>
              <a:rPr lang="en-US" sz="2400" b="1" dirty="0"/>
              <a:t>S</a:t>
            </a:r>
            <a:r>
              <a:rPr lang="en-US" sz="2400" dirty="0"/>
              <a:t>ense </a:t>
            </a:r>
            <a:r>
              <a:rPr lang="en-US" sz="2400" b="1" dirty="0"/>
              <a:t>M</a:t>
            </a:r>
            <a:r>
              <a:rPr lang="en-US" sz="2400" dirty="0"/>
              <a:t>ultiple </a:t>
            </a:r>
            <a:r>
              <a:rPr lang="en-US" sz="2400" b="1" dirty="0"/>
              <a:t>A</a:t>
            </a:r>
            <a:r>
              <a:rPr lang="en-US" sz="2400" dirty="0"/>
              <a:t>ccess Protocols – CSMA</a:t>
            </a:r>
          </a:p>
          <a:p>
            <a:r>
              <a:rPr lang="en-US" sz="2400" dirty="0"/>
              <a:t>Protocols in which stations listen for a carrier (i.e., a transmission) and act accordingly are called carrier sense protocols</a:t>
            </a:r>
          </a:p>
          <a:p>
            <a:endParaRPr lang="en-US" sz="2400" dirty="0"/>
          </a:p>
          <a:p>
            <a:r>
              <a:rPr lang="en-US" sz="2400" b="1" cap="small" dirty="0"/>
              <a:t>Persistent</a:t>
            </a:r>
            <a:r>
              <a:rPr lang="en-US" sz="2400" dirty="0"/>
              <a:t> and </a:t>
            </a:r>
            <a:r>
              <a:rPr lang="en-US" sz="2400" b="1" cap="small" dirty="0" err="1"/>
              <a:t>Nonpersistent</a:t>
            </a:r>
            <a:r>
              <a:rPr lang="en-US" sz="2400" dirty="0"/>
              <a:t> CSMA</a:t>
            </a:r>
          </a:p>
          <a:p>
            <a:r>
              <a:rPr lang="en-US" sz="2400" dirty="0"/>
              <a:t>Persistent - </a:t>
            </a:r>
            <a:r>
              <a:rPr lang="bn-IN" sz="2400" dirty="0"/>
              <a:t>নাছোড়বান্দাভাবে রত</a:t>
            </a:r>
          </a:p>
          <a:p>
            <a:pPr marL="0" indent="0">
              <a:buNone/>
            </a:pPr>
            <a:r>
              <a:rPr lang="bn-IN" sz="2400" dirty="0"/>
              <a:t/>
            </a:r>
            <a:br>
              <a:rPr lang="bn-IN" sz="2400" dirty="0"/>
            </a:b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958B5-5D48-9D49-9BE5-B624DFBC9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r>
              <a:rPr lang="en-US" dirty="0"/>
              <a:t> of 25</a:t>
            </a:r>
          </a:p>
        </p:txBody>
      </p:sp>
    </p:spTree>
    <p:extLst>
      <p:ext uri="{BB962C8B-B14F-4D97-AF65-F5344CB8AC3E}">
        <p14:creationId xmlns:p14="http://schemas.microsoft.com/office/powerpoint/2010/main" val="9868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9BCB9-BA53-CF4D-806E-04070C623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 Persistent CSMA Protocol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10AE2-4590-9448-B7DD-4260475CB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r>
              <a:rPr lang="en-US" dirty="0"/>
              <a:t> of 25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104E4A-1DBA-C648-8ED0-F0DA331BF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2866052"/>
            <a:ext cx="2331755" cy="168275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1425A63-1BDB-1F45-80C2-FB68505D4B20}"/>
              </a:ext>
            </a:extLst>
          </p:cNvPr>
          <p:cNvCxnSpPr>
            <a:cxnSpLocks/>
          </p:cNvCxnSpPr>
          <p:nvPr/>
        </p:nvCxnSpPr>
        <p:spPr>
          <a:xfrm>
            <a:off x="1327185" y="3723351"/>
            <a:ext cx="5057249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C2B3201-6092-0A4E-B9BA-3349BE274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8082" y="1363691"/>
            <a:ext cx="1438549" cy="10381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584F45-7B15-1842-868D-C9DEC382DE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38807" y="5102014"/>
            <a:ext cx="1438549" cy="103815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3DC330-C611-C84D-9213-C638240F5EA3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2977356" y="2401844"/>
            <a:ext cx="1" cy="128966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BEE0FF08-7306-F445-9CAF-0014018A6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86200" y="1311085"/>
            <a:ext cx="1438549" cy="103815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FBBE13-4818-FC4A-8600-2250D044D16E}"/>
              </a:ext>
            </a:extLst>
          </p:cNvPr>
          <p:cNvCxnSpPr>
            <a:cxnSpLocks/>
            <a:endCxn id="14" idx="2"/>
          </p:cNvCxnSpPr>
          <p:nvPr/>
        </p:nvCxnSpPr>
        <p:spPr>
          <a:xfrm flipH="1" flipV="1">
            <a:off x="4605475" y="2349238"/>
            <a:ext cx="424" cy="137411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B6E5AB-1F29-CF42-9743-B96F0715298C}"/>
              </a:ext>
            </a:extLst>
          </p:cNvPr>
          <p:cNvCxnSpPr>
            <a:cxnSpLocks/>
          </p:cNvCxnSpPr>
          <p:nvPr/>
        </p:nvCxnSpPr>
        <p:spPr>
          <a:xfrm>
            <a:off x="2198714" y="3723351"/>
            <a:ext cx="0" cy="130566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Arrow 25">
            <a:extLst>
              <a:ext uri="{FF2B5EF4-FFF2-40B4-BE49-F238E27FC236}">
                <a16:creationId xmlns:a16="http://schemas.microsoft.com/office/drawing/2014/main" id="{ED8912B5-9197-DD47-930C-95EB515500A9}"/>
              </a:ext>
            </a:extLst>
          </p:cNvPr>
          <p:cNvSpPr/>
          <p:nvPr/>
        </p:nvSpPr>
        <p:spPr>
          <a:xfrm rot="5400000">
            <a:off x="2055588" y="2856175"/>
            <a:ext cx="1124262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534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85E18-0E27-984A-BED3-90023CA0E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 Persistent CSMA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88647-26FE-FA4A-9473-63993BC9B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When a station has data to send:</a:t>
            </a:r>
          </a:p>
          <a:p>
            <a:pPr lvl="1"/>
            <a:r>
              <a:rPr lang="en-US" sz="2400" dirty="0"/>
              <a:t> It first listens to the channel to see if anyone else is transmitting at that moment. </a:t>
            </a:r>
          </a:p>
          <a:p>
            <a:pPr lvl="1"/>
            <a:r>
              <a:rPr lang="en-US" sz="2400" dirty="0"/>
              <a:t>If the channel is idle, the stations sends its data. </a:t>
            </a:r>
          </a:p>
          <a:p>
            <a:pPr lvl="1"/>
            <a:r>
              <a:rPr lang="en-US" sz="2400" dirty="0"/>
              <a:t>if the channel is busy, …  waits until it becomes idle.  Then the station transmits a frame</a:t>
            </a:r>
          </a:p>
          <a:p>
            <a:pPr lvl="1"/>
            <a:r>
              <a:rPr lang="en-US" sz="2400" dirty="0"/>
              <a:t>if a </a:t>
            </a:r>
            <a:r>
              <a:rPr lang="en-US" sz="2400" b="1" u="sng" dirty="0"/>
              <a:t>collision</a:t>
            </a:r>
            <a:r>
              <a:rPr lang="en-US" sz="2400" dirty="0"/>
              <a:t> … waits a random amount of time and starts all over again. 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The protocol is called </a:t>
            </a:r>
            <a:r>
              <a:rPr lang="en-US" sz="2400" b="1" dirty="0">
                <a:solidFill>
                  <a:srgbClr val="FF0000"/>
                </a:solidFill>
              </a:rPr>
              <a:t>1-persistent</a:t>
            </a:r>
            <a:r>
              <a:rPr lang="en-US" sz="2400" dirty="0">
                <a:solidFill>
                  <a:srgbClr val="FF0000"/>
                </a:solidFill>
              </a:rPr>
              <a:t> because the station transmits with a </a:t>
            </a:r>
            <a:r>
              <a:rPr lang="en-US" sz="2400" b="1" dirty="0">
                <a:solidFill>
                  <a:srgbClr val="FF0000"/>
                </a:solidFill>
              </a:rPr>
              <a:t>probability of 1</a:t>
            </a:r>
            <a:r>
              <a:rPr lang="en-US" sz="2400" dirty="0">
                <a:solidFill>
                  <a:srgbClr val="FF0000"/>
                </a:solidFill>
              </a:rPr>
              <a:t> when it finds the channel idle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2A8F4D-F5E7-9446-99CA-2BB2085C2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r>
              <a:rPr lang="en-US" dirty="0"/>
              <a:t> of 25</a:t>
            </a:r>
          </a:p>
        </p:txBody>
      </p:sp>
    </p:spTree>
    <p:extLst>
      <p:ext uri="{BB962C8B-B14F-4D97-AF65-F5344CB8AC3E}">
        <p14:creationId xmlns:p14="http://schemas.microsoft.com/office/powerpoint/2010/main" val="290198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2E8EBA-6D8C-344E-A764-CA286D06C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131" y="2942773"/>
            <a:ext cx="4246538" cy="3473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BEE2FB-BAE0-A844-AEA9-900093110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Syllabus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E81D54-F3AF-B149-ADF3-7CCBDF80C5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1262" y="1752600"/>
            <a:ext cx="8229600" cy="125017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243B0-7040-0746-9E47-AC5DDC9E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r>
              <a:rPr lang="en-US" dirty="0"/>
              <a:t> of 25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7BE1E8E-934A-E44D-BA1F-36D07693D8B1}"/>
              </a:ext>
            </a:extLst>
          </p:cNvPr>
          <p:cNvSpPr/>
          <p:nvPr/>
        </p:nvSpPr>
        <p:spPr>
          <a:xfrm>
            <a:off x="451262" y="1752600"/>
            <a:ext cx="5263738" cy="304800"/>
          </a:xfrm>
          <a:prstGeom prst="roundRect">
            <a:avLst/>
          </a:prstGeom>
          <a:solidFill>
            <a:srgbClr val="FFFF00">
              <a:alpha val="10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B009DEE-345F-7F49-A3E3-BA2FC4FB07EA}"/>
              </a:ext>
            </a:extLst>
          </p:cNvPr>
          <p:cNvSpPr/>
          <p:nvPr/>
        </p:nvSpPr>
        <p:spPr>
          <a:xfrm>
            <a:off x="454674" y="2360624"/>
            <a:ext cx="2059926" cy="306375"/>
          </a:xfrm>
          <a:prstGeom prst="roundRect">
            <a:avLst/>
          </a:prstGeom>
          <a:solidFill>
            <a:srgbClr val="FFFF00">
              <a:alpha val="10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DEFAAA-21E8-6848-BA14-738C7FE167E0}"/>
              </a:ext>
            </a:extLst>
          </p:cNvPr>
          <p:cNvSpPr txBox="1"/>
          <p:nvPr/>
        </p:nvSpPr>
        <p:spPr>
          <a:xfrm>
            <a:off x="1726000" y="5638800"/>
            <a:ext cx="251312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Medium Access Sublayer</a:t>
            </a:r>
          </a:p>
        </p:txBody>
      </p:sp>
    </p:spTree>
    <p:extLst>
      <p:ext uri="{BB962C8B-B14F-4D97-AF65-F5344CB8AC3E}">
        <p14:creationId xmlns:p14="http://schemas.microsoft.com/office/powerpoint/2010/main" val="194755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9BCB9-BA53-CF4D-806E-04070C623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 Persistent CSMA Protocol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10AE2-4590-9448-B7DD-4260475CB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r>
              <a:rPr lang="en-US" dirty="0"/>
              <a:t> of 25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104E4A-1DBA-C648-8ED0-F0DA331BF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2866052"/>
            <a:ext cx="2331755" cy="168275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1425A63-1BDB-1F45-80C2-FB68505D4B20}"/>
              </a:ext>
            </a:extLst>
          </p:cNvPr>
          <p:cNvCxnSpPr>
            <a:cxnSpLocks/>
          </p:cNvCxnSpPr>
          <p:nvPr/>
        </p:nvCxnSpPr>
        <p:spPr>
          <a:xfrm>
            <a:off x="1066800" y="3723351"/>
            <a:ext cx="5317634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Arrow 25">
            <a:extLst>
              <a:ext uri="{FF2B5EF4-FFF2-40B4-BE49-F238E27FC236}">
                <a16:creationId xmlns:a16="http://schemas.microsoft.com/office/drawing/2014/main" id="{ED8912B5-9197-DD47-930C-95EB515500A9}"/>
              </a:ext>
            </a:extLst>
          </p:cNvPr>
          <p:cNvSpPr/>
          <p:nvPr/>
        </p:nvSpPr>
        <p:spPr>
          <a:xfrm>
            <a:off x="1295400" y="3369668"/>
            <a:ext cx="4952999" cy="380222"/>
          </a:xfrm>
          <a:prstGeom prst="rightArrow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A791CE72-F922-994A-8ED8-F0B2429F96AE}"/>
              </a:ext>
            </a:extLst>
          </p:cNvPr>
          <p:cNvSpPr/>
          <p:nvPr/>
        </p:nvSpPr>
        <p:spPr>
          <a:xfrm rot="5400000">
            <a:off x="2090579" y="2751474"/>
            <a:ext cx="994661" cy="377207"/>
          </a:xfrm>
          <a:prstGeom prst="rightArrow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D04508B-5881-4742-964A-2C0B9D4DF45A}"/>
              </a:ext>
            </a:extLst>
          </p:cNvPr>
          <p:cNvSpPr/>
          <p:nvPr/>
        </p:nvSpPr>
        <p:spPr>
          <a:xfrm rot="16200000">
            <a:off x="2022311" y="4234408"/>
            <a:ext cx="1137079" cy="383088"/>
          </a:xfrm>
          <a:prstGeom prst="rightArrow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D31C0E3-DC41-0940-986A-C34D20959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8082" y="1363691"/>
            <a:ext cx="1438549" cy="10381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2961C80-C66E-4C48-9AE5-C07671E9E4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38807" y="5102014"/>
            <a:ext cx="1438549" cy="103815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DEAD7F9-991A-B547-BFC0-45BBBA315DFD}"/>
              </a:ext>
            </a:extLst>
          </p:cNvPr>
          <p:cNvCxnSpPr>
            <a:cxnSpLocks/>
          </p:cNvCxnSpPr>
          <p:nvPr/>
        </p:nvCxnSpPr>
        <p:spPr>
          <a:xfrm flipV="1">
            <a:off x="2912548" y="2344689"/>
            <a:ext cx="1" cy="128966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7D0097B-D257-684E-AA58-9709894EE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86200" y="1311085"/>
            <a:ext cx="1438549" cy="1038153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3C6DAB6-E721-A74A-A676-1B3BCB9537C4}"/>
              </a:ext>
            </a:extLst>
          </p:cNvPr>
          <p:cNvCxnSpPr>
            <a:cxnSpLocks/>
          </p:cNvCxnSpPr>
          <p:nvPr/>
        </p:nvCxnSpPr>
        <p:spPr>
          <a:xfrm flipH="1" flipV="1">
            <a:off x="4605475" y="2349238"/>
            <a:ext cx="424" cy="137411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6692E82-D5B7-F64B-9E88-47B9FB239830}"/>
              </a:ext>
            </a:extLst>
          </p:cNvPr>
          <p:cNvCxnSpPr>
            <a:cxnSpLocks/>
          </p:cNvCxnSpPr>
          <p:nvPr/>
        </p:nvCxnSpPr>
        <p:spPr>
          <a:xfrm>
            <a:off x="2198714" y="3723351"/>
            <a:ext cx="0" cy="130566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82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5" presetClass="emph" presetSubtype="0" repeatCount="5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13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32BC4-6ECE-4841-A238-E8DA73FDA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Nonpersistent</a:t>
            </a:r>
            <a:r>
              <a:rPr lang="en-US" dirty="0"/>
              <a:t> CSMA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EE01D-E56E-484B-95F2-B621E2C9F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r>
              <a:rPr lang="en-US" dirty="0"/>
              <a:t> of 25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618710-2F26-F74E-97EF-3CE07E3B5A69}"/>
              </a:ext>
            </a:extLst>
          </p:cNvPr>
          <p:cNvCxnSpPr>
            <a:cxnSpLocks/>
          </p:cNvCxnSpPr>
          <p:nvPr/>
        </p:nvCxnSpPr>
        <p:spPr>
          <a:xfrm>
            <a:off x="3352800" y="3723351"/>
            <a:ext cx="1066801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6D25606-BA32-494E-A9F4-A2EE89BB0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7911" y="1419913"/>
            <a:ext cx="1438549" cy="1038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A9FC6D-4E5A-FC4A-B1F5-EB9F35C0A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7911" y="4956789"/>
            <a:ext cx="1438549" cy="103815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2E07B3-0862-4A4C-8A31-18CA3C92815F}"/>
              </a:ext>
            </a:extLst>
          </p:cNvPr>
          <p:cNvCxnSpPr>
            <a:cxnSpLocks/>
          </p:cNvCxnSpPr>
          <p:nvPr/>
        </p:nvCxnSpPr>
        <p:spPr>
          <a:xfrm flipH="1" flipV="1">
            <a:off x="2046460" y="2445354"/>
            <a:ext cx="1306340" cy="124615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2917194-9173-2547-B4C8-A45DDBFA4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7911" y="3188351"/>
            <a:ext cx="1438549" cy="103815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6D54C31-F7AE-7346-88EE-A188D8343D65}"/>
              </a:ext>
            </a:extLst>
          </p:cNvPr>
          <p:cNvCxnSpPr>
            <a:cxnSpLocks/>
          </p:cNvCxnSpPr>
          <p:nvPr/>
        </p:nvCxnSpPr>
        <p:spPr>
          <a:xfrm flipH="1">
            <a:off x="2046460" y="3707428"/>
            <a:ext cx="130634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11ECB0-C29F-FC4B-8D5F-69082D8C5F35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2046460" y="3723351"/>
            <a:ext cx="1306340" cy="175251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ight Arrow 13">
            <a:extLst>
              <a:ext uri="{FF2B5EF4-FFF2-40B4-BE49-F238E27FC236}">
                <a16:creationId xmlns:a16="http://schemas.microsoft.com/office/drawing/2014/main" id="{C7BC5286-DA75-1C40-9AA6-31019313A184}"/>
              </a:ext>
            </a:extLst>
          </p:cNvPr>
          <p:cNvSpPr/>
          <p:nvPr/>
        </p:nvSpPr>
        <p:spPr>
          <a:xfrm rot="2749457">
            <a:off x="2384959" y="2675552"/>
            <a:ext cx="1371600" cy="381000"/>
          </a:xfrm>
          <a:prstGeom prst="rightArrow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C3B83E-DCB2-4E4F-A28A-84A2F2BEB641}"/>
              </a:ext>
            </a:extLst>
          </p:cNvPr>
          <p:cNvSpPr/>
          <p:nvPr/>
        </p:nvSpPr>
        <p:spPr>
          <a:xfrm>
            <a:off x="4419601" y="1752066"/>
            <a:ext cx="4426268" cy="31393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station senses the channel when it wants to send a frame, and if no one else is sending, the station begins doing so itself.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However, if the </a:t>
            </a:r>
            <a:r>
              <a:rPr lang="en-US" b="1" u="sng" dirty="0"/>
              <a:t>channel is already in use, the station does not continually sense i</a:t>
            </a:r>
            <a:r>
              <a:rPr lang="en-US" dirty="0"/>
              <a:t>t for the purpose of seizing it immediately upon detecting the end of the previous transmission.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Instead, it </a:t>
            </a:r>
            <a:r>
              <a:rPr lang="en-US" b="1" u="sng" dirty="0"/>
              <a:t>waits a random period </a:t>
            </a:r>
            <a:r>
              <a:rPr lang="en-US" dirty="0"/>
              <a:t>of time and then repeats the algorithm.</a:t>
            </a:r>
          </a:p>
        </p:txBody>
      </p:sp>
    </p:spTree>
    <p:extLst>
      <p:ext uri="{BB962C8B-B14F-4D97-AF65-F5344CB8AC3E}">
        <p14:creationId xmlns:p14="http://schemas.microsoft.com/office/powerpoint/2010/main" val="286045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3908-A25C-8341-B3C4-71CFB4D78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P-persistent CSMA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7A69F-0994-DA49-996A-D5B7098B2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It applies to </a:t>
            </a:r>
            <a:r>
              <a:rPr lang="en-US" sz="2400" b="1" u="sng" dirty="0"/>
              <a:t>slotted</a:t>
            </a:r>
            <a:r>
              <a:rPr lang="en-US" sz="2400" dirty="0"/>
              <a:t> channels and works as follows. </a:t>
            </a:r>
          </a:p>
          <a:p>
            <a:pPr lvl="1"/>
            <a:r>
              <a:rPr lang="en-US" sz="2400" dirty="0"/>
              <a:t>When a station becomes </a:t>
            </a:r>
            <a:r>
              <a:rPr lang="en-US" sz="2400" b="1" dirty="0"/>
              <a:t>ready to send</a:t>
            </a:r>
            <a:r>
              <a:rPr lang="en-US" sz="2400" dirty="0"/>
              <a:t>, it </a:t>
            </a:r>
            <a:r>
              <a:rPr lang="en-US" sz="2400" b="1" dirty="0"/>
              <a:t>senses the channel</a:t>
            </a:r>
            <a:r>
              <a:rPr lang="en-US" sz="2400" dirty="0"/>
              <a:t>. </a:t>
            </a:r>
          </a:p>
          <a:p>
            <a:pPr lvl="1"/>
            <a:r>
              <a:rPr lang="en-US" sz="2400" b="1" dirty="0"/>
              <a:t>If it is idle</a:t>
            </a:r>
            <a:r>
              <a:rPr lang="en-US" sz="2400" dirty="0"/>
              <a:t>, it transmits with a probability </a:t>
            </a:r>
            <a:r>
              <a:rPr lang="en-US" sz="2400" b="1" u="sng" dirty="0"/>
              <a:t>p</a:t>
            </a:r>
            <a:r>
              <a:rPr lang="en-US" sz="2400" dirty="0"/>
              <a:t>. </a:t>
            </a:r>
          </a:p>
          <a:p>
            <a:pPr lvl="1"/>
            <a:r>
              <a:rPr lang="en-US" sz="2400" dirty="0"/>
              <a:t>With a probability </a:t>
            </a:r>
            <a:r>
              <a:rPr lang="en-US" sz="2400" b="1" dirty="0"/>
              <a:t>q = 1 − p</a:t>
            </a:r>
            <a:r>
              <a:rPr lang="en-US" sz="2400" dirty="0"/>
              <a:t>, it defers until the next slot. </a:t>
            </a:r>
          </a:p>
          <a:p>
            <a:pPr lvl="1"/>
            <a:r>
              <a:rPr lang="en-US" sz="2400" dirty="0"/>
              <a:t>If that slot is also idle, it either transmits or defers again, with probabilities p and q. </a:t>
            </a:r>
          </a:p>
          <a:p>
            <a:pPr lvl="1"/>
            <a:r>
              <a:rPr lang="en-US" sz="2400" dirty="0"/>
              <a:t>This process is repeated until either the frame has been transmitted or another station has begun transmitting. </a:t>
            </a:r>
          </a:p>
          <a:p>
            <a:pPr lvl="1"/>
            <a:r>
              <a:rPr lang="en-US" sz="2400" dirty="0"/>
              <a:t>if there had been a collision - it waits a random time and starts again. </a:t>
            </a:r>
          </a:p>
          <a:p>
            <a:pPr lvl="1"/>
            <a:r>
              <a:rPr lang="en-US" sz="2400" dirty="0"/>
              <a:t>If the station initially senses that the channel is busy, it waits until the next slot and applies the above algorithm.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B7F59B-EE4F-E44A-B59E-05944CE4A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r>
              <a:rPr lang="en-US" dirty="0"/>
              <a:t> of 25</a:t>
            </a:r>
          </a:p>
        </p:txBody>
      </p:sp>
    </p:spTree>
    <p:extLst>
      <p:ext uri="{BB962C8B-B14F-4D97-AF65-F5344CB8AC3E}">
        <p14:creationId xmlns:p14="http://schemas.microsoft.com/office/powerpoint/2010/main" val="81017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3E4BB-AD30-DF44-8B63-E9277E9E9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CSMA with Collision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38486-AD4A-B249-A329-844E140AC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29677"/>
          </a:xfrm>
        </p:spPr>
        <p:txBody>
          <a:bodyPr/>
          <a:lstStyle/>
          <a:p>
            <a:r>
              <a:rPr lang="en-US" sz="2400" dirty="0"/>
              <a:t>CSMA with Collision Detection – CSMA/CD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3AA33-926B-4A4B-9475-7FB72E71E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r>
              <a:rPr lang="en-US" dirty="0"/>
              <a:t> of 25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F6C1005-B92E-4A4A-AF25-2EDB8123C1A2}"/>
              </a:ext>
            </a:extLst>
          </p:cNvPr>
          <p:cNvGrpSpPr/>
          <p:nvPr/>
        </p:nvGrpSpPr>
        <p:grpSpPr>
          <a:xfrm>
            <a:off x="304800" y="2772376"/>
            <a:ext cx="6620149" cy="3324217"/>
            <a:chOff x="304800" y="2772376"/>
            <a:chExt cx="6620149" cy="3324217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7271D20-B2AA-F347-81D5-DE17EB108180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" y="4404964"/>
              <a:ext cx="61268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263B3E6-CC96-D64F-A2E8-7D49AC683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encilGrayscale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28800" y="2772376"/>
              <a:ext cx="1438549" cy="103815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FD65713-5AA7-B147-A80A-593EE29CF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encilGrayscale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28925" y="2824312"/>
              <a:ext cx="1438549" cy="103815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A2AD00C-E46B-1343-A5E5-1AF783F8C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encilGrayscale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86400" y="4994683"/>
              <a:ext cx="1438549" cy="1038153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0337E22-77EA-5747-920E-F5D95B8E3F0D}"/>
                </a:ext>
              </a:extLst>
            </p:cNvPr>
            <p:cNvCxnSpPr>
              <a:stCxn id="8" idx="2"/>
            </p:cNvCxnSpPr>
            <p:nvPr/>
          </p:nvCxnSpPr>
          <p:spPr>
            <a:xfrm flipH="1">
              <a:off x="2548074" y="3810529"/>
              <a:ext cx="1" cy="59443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4E8591D-A6DF-EE42-BD15-7A3D3D244D6D}"/>
                </a:ext>
              </a:extLst>
            </p:cNvPr>
            <p:cNvCxnSpPr/>
            <p:nvPr/>
          </p:nvCxnSpPr>
          <p:spPr>
            <a:xfrm flipH="1">
              <a:off x="4632276" y="3805813"/>
              <a:ext cx="1" cy="59443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7BBD404-524D-9C41-AF90-287E9E64FA4D}"/>
                </a:ext>
              </a:extLst>
            </p:cNvPr>
            <p:cNvCxnSpPr/>
            <p:nvPr/>
          </p:nvCxnSpPr>
          <p:spPr>
            <a:xfrm flipH="1">
              <a:off x="1295400" y="4400248"/>
              <a:ext cx="1" cy="59443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FA9272-B326-634B-BE21-0C160A754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encilGrayscale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5800" y="5058440"/>
              <a:ext cx="1438549" cy="1038153"/>
            </a:xfrm>
            <a:prstGeom prst="rect">
              <a:avLst/>
            </a:prstGeom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0EABBB1-4363-BE44-BCA5-A829BD7D4BF7}"/>
                </a:ext>
              </a:extLst>
            </p:cNvPr>
            <p:cNvCxnSpPr/>
            <p:nvPr/>
          </p:nvCxnSpPr>
          <p:spPr>
            <a:xfrm flipH="1">
              <a:off x="5797952" y="4400247"/>
              <a:ext cx="1" cy="59443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8976AF7-8CF0-1447-8135-9ED831AB4A0C}"/>
              </a:ext>
            </a:extLst>
          </p:cNvPr>
          <p:cNvSpPr txBox="1"/>
          <p:nvPr/>
        </p:nvSpPr>
        <p:spPr>
          <a:xfrm>
            <a:off x="1295400" y="609659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DEA4D5-4F76-0440-B6FE-CEC6D6D17AAE}"/>
              </a:ext>
            </a:extLst>
          </p:cNvPr>
          <p:cNvSpPr txBox="1"/>
          <p:nvPr/>
        </p:nvSpPr>
        <p:spPr>
          <a:xfrm>
            <a:off x="6096000" y="612616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D9E51B-98FA-1A40-9797-3C703026004D}"/>
              </a:ext>
            </a:extLst>
          </p:cNvPr>
          <p:cNvSpPr txBox="1"/>
          <p:nvPr/>
        </p:nvSpPr>
        <p:spPr>
          <a:xfrm>
            <a:off x="2239976" y="247285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A02F6-3677-864B-96B2-BA48FCCE1F6A}"/>
              </a:ext>
            </a:extLst>
          </p:cNvPr>
          <p:cNvSpPr txBox="1"/>
          <p:nvPr/>
        </p:nvSpPr>
        <p:spPr>
          <a:xfrm>
            <a:off x="4304942" y="2514600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BCD6213-8CF4-7C41-A140-F7D447E3C8CF}"/>
              </a:ext>
            </a:extLst>
          </p:cNvPr>
          <p:cNvSpPr/>
          <p:nvPr/>
        </p:nvSpPr>
        <p:spPr>
          <a:xfrm>
            <a:off x="1391420" y="4493458"/>
            <a:ext cx="934958" cy="2972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1EB1DB2-C2D4-3743-8065-5742898CFC2F}"/>
                  </a:ext>
                </a:extLst>
              </p:cNvPr>
              <p:cNvSpPr txBox="1"/>
              <p:nvPr/>
            </p:nvSpPr>
            <p:spPr>
              <a:xfrm>
                <a:off x="3492053" y="4642067"/>
                <a:ext cx="3617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1EB1DB2-C2D4-3743-8065-5742898CF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053" y="4642067"/>
                <a:ext cx="36176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098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85185E-6 L 0.39688 -0.002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44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FCDA4-376C-7A4C-80FA-E68F49F19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CSMA with Collision Detection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CD483C-DE71-E144-9C49-E5B3FD6B4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905000"/>
            <a:ext cx="8229600" cy="22160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934228-3D36-7E40-ACDD-DA4B2394A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r>
              <a:rPr lang="en-US" dirty="0"/>
              <a:t> of 25</a:t>
            </a:r>
          </a:p>
        </p:txBody>
      </p:sp>
    </p:spTree>
    <p:extLst>
      <p:ext uri="{BB962C8B-B14F-4D97-AF65-F5344CB8AC3E}">
        <p14:creationId xmlns:p14="http://schemas.microsoft.com/office/powerpoint/2010/main" val="227644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EEF56-B1D3-9A41-B714-ADC988EB8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Collison Free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18E6B-EF15-204B-BAD8-38DEC994B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 Bit-Map Protocol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A820D-291D-E645-AD1E-833BA812C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r>
              <a:rPr lang="en-US" dirty="0"/>
              <a:t> of 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D50458-B943-0B49-A331-0ED1469CC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0" y="2895600"/>
            <a:ext cx="9144000" cy="236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0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5D82-96F1-384E-BF2A-59B060E76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Collison Free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7A39A-A8A8-DF40-9F0E-03BC07AA7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Token Passing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E5715-C3B0-D44A-BB45-719EB8C21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r>
              <a:rPr lang="en-US" dirty="0"/>
              <a:t> of 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DB62F-7BF0-2640-8628-7322D9C74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0" y="2627312"/>
            <a:ext cx="59690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6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F0FEF-D60D-724E-B44F-C2DFF2986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1755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Network links can be divided </a:t>
            </a:r>
            <a:r>
              <a:rPr lang="en-US" sz="28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into </a:t>
            </a:r>
            <a:r>
              <a:rPr lang="en-US" sz="2800" b="1" u="sng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two categories</a:t>
            </a:r>
            <a:r>
              <a:rPr lang="en-US" sz="2800" dirty="0"/>
              <a:t>: </a:t>
            </a:r>
          </a:p>
          <a:p>
            <a:pPr lvl="1"/>
            <a:r>
              <a:rPr lang="en-US" dirty="0"/>
              <a:t>those using </a:t>
            </a:r>
            <a:r>
              <a:rPr lang="en-US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point-to-point </a:t>
            </a:r>
            <a:r>
              <a:rPr lang="en-US" dirty="0"/>
              <a:t>connections and </a:t>
            </a:r>
          </a:p>
          <a:p>
            <a:pPr lvl="1"/>
            <a:r>
              <a:rPr lang="en-US" dirty="0" smtClean="0"/>
              <a:t>those using </a:t>
            </a:r>
            <a:r>
              <a:rPr lang="en-US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broadcast</a:t>
            </a:r>
            <a:r>
              <a:rPr lang="en-US" dirty="0" smtClean="0"/>
              <a:t> channels.</a:t>
            </a:r>
            <a:br>
              <a:rPr lang="en-US" dirty="0" smtClean="0"/>
            </a:br>
            <a:r>
              <a:rPr lang="en-US" dirty="0"/>
              <a:t>Also </a:t>
            </a:r>
            <a:r>
              <a:rPr lang="en-US" dirty="0" smtClean="0"/>
              <a:t>called: multi-access channels </a:t>
            </a:r>
            <a:r>
              <a:rPr lang="en-US" dirty="0"/>
              <a:t>or random access channels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E13F9A-3D13-464B-BD05-443953C2D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r>
              <a:rPr lang="en-US" dirty="0"/>
              <a:t> of 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6F4F72-2803-C04A-9175-DE832B875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038600"/>
            <a:ext cx="2226166" cy="1606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81E79B-5FBD-8B4A-B747-E8C5C0129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122" y="4006755"/>
            <a:ext cx="2331755" cy="168275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329B0B0-62E6-5A48-88EE-ADBD9F96A11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988166" y="4841875"/>
            <a:ext cx="3031634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FEBE5DC-C867-7045-9C0C-29E5DC865F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89060" y="2968602"/>
            <a:ext cx="1438549" cy="10381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60AA43-9A29-CE4F-AFD8-9467C075C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98412" y="5676996"/>
            <a:ext cx="1438549" cy="10381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2F7AAD-7A7A-E64F-94CA-E4FA3FED5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15099" y="5645150"/>
            <a:ext cx="1438549" cy="103815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305BA1-E5D0-7849-A33D-0795D34EBB04}"/>
              </a:ext>
            </a:extLst>
          </p:cNvPr>
          <p:cNvCxnSpPr>
            <a:cxnSpLocks/>
          </p:cNvCxnSpPr>
          <p:nvPr/>
        </p:nvCxnSpPr>
        <p:spPr>
          <a:xfrm flipV="1">
            <a:off x="5105400" y="4038601"/>
            <a:ext cx="0" cy="74299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39E7CD-CEF4-D94E-9DDD-D38C3B5DB1D1}"/>
              </a:ext>
            </a:extLst>
          </p:cNvPr>
          <p:cNvCxnSpPr>
            <a:cxnSpLocks/>
          </p:cNvCxnSpPr>
          <p:nvPr/>
        </p:nvCxnSpPr>
        <p:spPr>
          <a:xfrm flipV="1">
            <a:off x="5105400" y="4946507"/>
            <a:ext cx="0" cy="74299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43F1FE3-8CE2-2A4B-A79F-3A2546208D9D}"/>
              </a:ext>
            </a:extLst>
          </p:cNvPr>
          <p:cNvCxnSpPr>
            <a:cxnSpLocks/>
          </p:cNvCxnSpPr>
          <p:nvPr/>
        </p:nvCxnSpPr>
        <p:spPr>
          <a:xfrm flipV="1">
            <a:off x="3734373" y="4902152"/>
            <a:ext cx="0" cy="74299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99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A0A46-307B-6C45-B8A7-EB327C147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 (Medium Access Control)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A54FA-43B3-A041-A8C0-45B8B21DA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/>
              <a:t>The protocols used to determine 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who goes next on </a:t>
            </a:r>
            <a:r>
              <a:rPr lang="en-US" sz="2400" dirty="0"/>
              <a:t>a multi-access channel belong to a sublayer of the data link layer called the 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MAC (Medium Access Control)</a:t>
            </a:r>
            <a:r>
              <a:rPr lang="en-US" sz="24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sz="2400" dirty="0"/>
              <a:t>sublayer. </a:t>
            </a:r>
          </a:p>
          <a:p>
            <a:pPr algn="just"/>
            <a:r>
              <a:rPr lang="en-US" sz="2400" dirty="0"/>
              <a:t>The MAC sublayer is especially important in LANs, particularly wireless ones because wireless is naturally a broadcast channel.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D14DE4-0CBA-8049-9063-38194DEA5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r>
              <a:rPr lang="en-US" dirty="0"/>
              <a:t> of 25</a:t>
            </a:r>
          </a:p>
        </p:txBody>
      </p:sp>
    </p:spTree>
    <p:extLst>
      <p:ext uri="{BB962C8B-B14F-4D97-AF65-F5344CB8AC3E}">
        <p14:creationId xmlns:p14="http://schemas.microsoft.com/office/powerpoint/2010/main" val="91590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DC4B-85CF-ED4F-9800-55FF987E1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Channel Allocation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2C5477-9384-2B46-98C7-EB67D7A4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6758" y="631355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r>
              <a:rPr lang="en-US" dirty="0"/>
              <a:t> of 25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A66833-8EB2-B84C-906A-B44BDA0B1FE1}"/>
              </a:ext>
            </a:extLst>
          </p:cNvPr>
          <p:cNvCxnSpPr>
            <a:cxnSpLocks/>
          </p:cNvCxnSpPr>
          <p:nvPr/>
        </p:nvCxnSpPr>
        <p:spPr>
          <a:xfrm flipV="1">
            <a:off x="2385616" y="3778766"/>
            <a:ext cx="4791349" cy="6027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2C7B6DE-E4B5-DA43-A81C-D2EFC085A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5051" y="4981647"/>
            <a:ext cx="1438549" cy="103815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2A4081-D30C-F543-92F4-153955D6C789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414326" y="3865598"/>
            <a:ext cx="1633674" cy="1116049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C2E2EB2-B6B3-EC41-B163-69521FFEE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5051" y="1814112"/>
            <a:ext cx="1438549" cy="103815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A2A203-E732-274E-970B-7D3F02AA32AC}"/>
              </a:ext>
            </a:extLst>
          </p:cNvPr>
          <p:cNvCxnSpPr>
            <a:cxnSpLocks/>
            <a:endCxn id="14" idx="2"/>
          </p:cNvCxnSpPr>
          <p:nvPr/>
        </p:nvCxnSpPr>
        <p:spPr>
          <a:xfrm flipH="1" flipV="1">
            <a:off x="1414326" y="2852265"/>
            <a:ext cx="1633674" cy="89114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4136094E-F289-7A4B-90AF-062777C26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10646" y="3346522"/>
            <a:ext cx="1438549" cy="10381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9FEC9ED-60FF-3A4D-82E3-1FCEC4E32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5051" y="3284610"/>
            <a:ext cx="1438549" cy="103815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0F6D37F-4DFD-C748-AB67-E50DB2606730}"/>
              </a:ext>
            </a:extLst>
          </p:cNvPr>
          <p:cNvSpPr txBox="1"/>
          <p:nvPr/>
        </p:nvSpPr>
        <p:spPr>
          <a:xfrm>
            <a:off x="2445073" y="1611963"/>
            <a:ext cx="40472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Two Schemes: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cap="small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Static </a:t>
            </a:r>
            <a:r>
              <a:rPr lang="en-US" sz="2400" cap="small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Channel Allocation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cap="small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dynamic </a:t>
            </a:r>
            <a:r>
              <a:rPr lang="en-US" sz="2400" cap="small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channel allocation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B699AA-6337-8542-8E6A-83E6B3F31AE7}"/>
              </a:ext>
            </a:extLst>
          </p:cNvPr>
          <p:cNvSpPr txBox="1"/>
          <p:nvPr/>
        </p:nvSpPr>
        <p:spPr>
          <a:xfrm>
            <a:off x="7929920" y="4384675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1A1C0C-8F6B-9D40-9FCC-46DA714C9DE1}"/>
              </a:ext>
            </a:extLst>
          </p:cNvPr>
          <p:cNvSpPr txBox="1"/>
          <p:nvPr/>
        </p:nvSpPr>
        <p:spPr>
          <a:xfrm>
            <a:off x="457200" y="1981200"/>
            <a:ext cx="317716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86722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24F66-F1E6-204F-B7D0-F5C701597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Channel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EDA58-E223-C749-A215-6C9721ECA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85800"/>
          </a:xfrm>
        </p:spPr>
        <p:txBody>
          <a:bodyPr>
            <a:normAutofit/>
          </a:bodyPr>
          <a:lstStyle/>
          <a:p>
            <a:r>
              <a:rPr lang="en-US" sz="2400" dirty="0"/>
              <a:t>FDM (Frequency Division Multiplexing).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7BC4E4-5818-7E42-9350-6FA63CE6B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r>
              <a:rPr lang="en-US" dirty="0"/>
              <a:t> of 25</a:t>
            </a:r>
          </a:p>
        </p:txBody>
      </p:sp>
      <p:sp>
        <p:nvSpPr>
          <p:cNvPr id="17" name="Can 16">
            <a:extLst>
              <a:ext uri="{FF2B5EF4-FFF2-40B4-BE49-F238E27FC236}">
                <a16:creationId xmlns:a16="http://schemas.microsoft.com/office/drawing/2014/main" id="{B7B94318-8442-4542-9595-48852D7F218B}"/>
              </a:ext>
            </a:extLst>
          </p:cNvPr>
          <p:cNvSpPr/>
          <p:nvPr/>
        </p:nvSpPr>
        <p:spPr>
          <a:xfrm rot="16200000">
            <a:off x="2919317" y="1195388"/>
            <a:ext cx="914400" cy="3733800"/>
          </a:xfrm>
          <a:prstGeom prst="can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24C96A-C473-384F-A8A7-8A5DAF6DA8DC}"/>
              </a:ext>
            </a:extLst>
          </p:cNvPr>
          <p:cNvCxnSpPr>
            <a:stCxn id="17" idx="0"/>
            <a:endCxn id="17" idx="3"/>
          </p:cNvCxnSpPr>
          <p:nvPr/>
        </p:nvCxnSpPr>
        <p:spPr>
          <a:xfrm>
            <a:off x="1738217" y="3062288"/>
            <a:ext cx="350520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DC90740-97D2-B044-9AB3-A139DCE5BC1F}"/>
              </a:ext>
            </a:extLst>
          </p:cNvPr>
          <p:cNvCxnSpPr/>
          <p:nvPr/>
        </p:nvCxnSpPr>
        <p:spPr>
          <a:xfrm>
            <a:off x="1738217" y="3276600"/>
            <a:ext cx="350520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C77C0B-449F-1243-BEC4-F3ADC8006D87}"/>
              </a:ext>
            </a:extLst>
          </p:cNvPr>
          <p:cNvCxnSpPr/>
          <p:nvPr/>
        </p:nvCxnSpPr>
        <p:spPr>
          <a:xfrm>
            <a:off x="1738217" y="2819400"/>
            <a:ext cx="350520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9E55ED1-AD38-7141-BC83-90DCCE4F8CD8}"/>
              </a:ext>
            </a:extLst>
          </p:cNvPr>
          <p:cNvSpPr txBox="1"/>
          <p:nvPr/>
        </p:nvSpPr>
        <p:spPr>
          <a:xfrm>
            <a:off x="457200" y="4267200"/>
            <a:ext cx="7467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User needed to be constant 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When some users are quiescent, their bandwidth is simply lost.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A static allocation is a poor fit to most computer systems… peak traffic to mean traffic ratios of </a:t>
            </a:r>
            <a:r>
              <a:rPr lang="en-US" b="1" dirty="0"/>
              <a:t>1000:1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Most of the channels will be idle most of the time</a:t>
            </a:r>
          </a:p>
        </p:txBody>
      </p:sp>
    </p:spTree>
    <p:extLst>
      <p:ext uri="{BB962C8B-B14F-4D97-AF65-F5344CB8AC3E}">
        <p14:creationId xmlns:p14="http://schemas.microsoft.com/office/powerpoint/2010/main" val="329320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163E2-AC70-3946-A4AA-AA8341421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Channel Allocation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8D86A8-AE4D-7B43-A65C-47631D5FB7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cap="small" dirty="0">
                    <a:effectLst>
                      <a:glow rad="2286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</a:rPr>
                  <a:t>Assumptions: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b="1" cap="small" dirty="0">
                    <a:effectLst>
                      <a:glow rad="2286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</a:rPr>
                  <a:t>Independent Traffic.:</a:t>
                </a:r>
                <a:endParaRPr lang="en-US" sz="2400" cap="small" dirty="0"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</a:effectLst>
                </a:endParaRPr>
              </a:p>
              <a:p>
                <a:pPr lvl="2"/>
                <a:r>
                  <a:rPr lang="en-US" dirty="0"/>
                  <a:t>The model consists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effectLst>
                          <a:glow rad="228600">
                            <a:schemeClr val="accent6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effectLst>
                      <a:glow rad="2286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</a:rPr>
                  <a:t> independent stations </a:t>
                </a:r>
                <a:r>
                  <a:rPr lang="en-US" dirty="0"/>
                  <a:t>…. </a:t>
                </a:r>
              </a:p>
              <a:p>
                <a:pPr lvl="2"/>
                <a:r>
                  <a:rPr lang="en-US" dirty="0"/>
                  <a:t>The expected number of frames generated in an </a:t>
                </a:r>
                <a:r>
                  <a:rPr lang="en-US" dirty="0" smtClean="0">
                    <a:effectLst>
                      <a:glow rad="2286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</a:rPr>
                  <a:t>interval of length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0" dirty="0" smtClean="0">
                        <a:effectLst>
                          <a:glow rad="228600">
                            <a:schemeClr val="accent6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 dirty="0">
                        <a:effectLst>
                          <a:glow rad="228600">
                            <a:schemeClr val="accent6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effectLst>
                          <a:glow rad="228600">
                            <a:schemeClr val="accent6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effectLst>
                          <a:glow rad="228600">
                            <a:schemeClr val="accent6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i="1" dirty="0">
                        <a:effectLst>
                          <a:glow rad="228600">
                            <a:schemeClr val="accent6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i="1" dirty="0" err="1">
                        <a:effectLst>
                          <a:glow rad="228600">
                            <a:schemeClr val="accent6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𝜆</m:t>
                    </m:r>
                    <m:r>
                      <m:rPr>
                        <m:sty m:val="p"/>
                      </m:rPr>
                      <a:rPr lang="el-GR" i="0" dirty="0" err="1">
                        <a:effectLst>
                          <a:glow rad="228600">
                            <a:schemeClr val="accent6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 dirty="0">
                        <a:effectLst>
                          <a:glow rad="228600">
                            <a:schemeClr val="accent6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where </a:t>
                </a:r>
                <a:r>
                  <a:rPr lang="el-GR" dirty="0"/>
                  <a:t>λ </a:t>
                </a:r>
                <a:r>
                  <a:rPr lang="en-US" dirty="0"/>
                  <a:t>is a constant (the arrival rate of new frames).</a:t>
                </a:r>
              </a:p>
              <a:p>
                <a:pPr lvl="2"/>
                <a:r>
                  <a:rPr lang="en-US" dirty="0"/>
                  <a:t> </a:t>
                </a:r>
                <a:r>
                  <a:rPr lang="en-US" dirty="0">
                    <a:effectLst>
                      <a:glow rad="2286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</a:rPr>
                  <a:t>Once a frame has been generated</a:t>
                </a:r>
                <a:r>
                  <a:rPr lang="en-US" dirty="0"/>
                  <a:t>, the station is </a:t>
                </a:r>
                <a:r>
                  <a:rPr lang="en-US" dirty="0">
                    <a:effectLst>
                      <a:glow rad="2286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</a:rPr>
                  <a:t>blocked</a:t>
                </a:r>
                <a:r>
                  <a:rPr lang="en-US" dirty="0"/>
                  <a:t> and </a:t>
                </a:r>
                <a:r>
                  <a:rPr lang="en-US" dirty="0">
                    <a:effectLst>
                      <a:glow rad="2286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</a:rPr>
                  <a:t>does nothing </a:t>
                </a:r>
                <a:r>
                  <a:rPr lang="en-US" dirty="0"/>
                  <a:t>until the frame has been </a:t>
                </a:r>
                <a:r>
                  <a:rPr lang="en-US" dirty="0">
                    <a:effectLst>
                      <a:glow rad="2286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</a:rPr>
                  <a:t>successfully transmitted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8D86A8-AE4D-7B43-A65C-47631D5FB7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96" t="-3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46C9DB-0902-094C-A636-02F536B58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r>
              <a:rPr lang="en-US" dirty="0"/>
              <a:t> of 25</a:t>
            </a:r>
          </a:p>
        </p:txBody>
      </p:sp>
    </p:spTree>
    <p:extLst>
      <p:ext uri="{BB962C8B-B14F-4D97-AF65-F5344CB8AC3E}">
        <p14:creationId xmlns:p14="http://schemas.microsoft.com/office/powerpoint/2010/main" val="375531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8EB06-28B8-694D-9DBA-58FA2CEDB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Channel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D0613-92FB-A14D-B040-63CC4434A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914400" lvl="1" indent="-457200">
              <a:buFont typeface="+mj-lt"/>
              <a:buAutoNum type="arabicPeriod" startAt="2"/>
            </a:pPr>
            <a:r>
              <a:rPr lang="en-US" sz="2400" b="1" cap="small" dirty="0"/>
              <a:t>Single Channel. </a:t>
            </a:r>
          </a:p>
          <a:p>
            <a:pPr marL="1314450" lvl="2" indent="-457200"/>
            <a:r>
              <a:rPr lang="en-US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A single channel is available for all communication</a:t>
            </a:r>
            <a:r>
              <a:rPr lang="en-US" dirty="0"/>
              <a:t>. </a:t>
            </a:r>
          </a:p>
          <a:p>
            <a:pPr marL="1314450" lvl="2" indent="-457200"/>
            <a:r>
              <a:rPr lang="en-US" dirty="0"/>
              <a:t>All stations can transmit on it and all can receive from it. </a:t>
            </a:r>
          </a:p>
          <a:p>
            <a:pPr marL="914400" lvl="1" indent="-457200">
              <a:buFont typeface="+mj-lt"/>
              <a:buAutoNum type="arabicPeriod" startAt="3"/>
            </a:pPr>
            <a:r>
              <a:rPr lang="en-US" sz="2400" b="1" cap="small" dirty="0"/>
              <a:t>Observable Collisions. </a:t>
            </a:r>
          </a:p>
          <a:p>
            <a:pPr marL="1314450" lvl="2" indent="-457200"/>
            <a:r>
              <a:rPr lang="en-US" sz="2000" dirty="0"/>
              <a:t>If </a:t>
            </a:r>
            <a:r>
              <a:rPr lang="en-US" sz="20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two frames are transmitted </a:t>
            </a:r>
            <a:r>
              <a:rPr lang="en-US" sz="2000" dirty="0"/>
              <a:t>simultaneously, they </a:t>
            </a:r>
            <a:r>
              <a:rPr lang="en-US" sz="20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overlap</a:t>
            </a:r>
            <a:r>
              <a:rPr lang="en-US" sz="2000" dirty="0"/>
              <a:t> in time and the resulting signal is garbled. </a:t>
            </a:r>
          </a:p>
          <a:p>
            <a:pPr marL="1314450" lvl="2" indent="-457200"/>
            <a:r>
              <a:rPr lang="en-US" sz="2000" dirty="0"/>
              <a:t>This event is called a </a:t>
            </a:r>
            <a:r>
              <a:rPr lang="en-US" sz="20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collision</a:t>
            </a:r>
            <a:r>
              <a:rPr lang="en-US" sz="2000" dirty="0"/>
              <a:t>. </a:t>
            </a:r>
          </a:p>
          <a:p>
            <a:pPr marL="1314450" lvl="2" indent="-457200"/>
            <a:r>
              <a:rPr lang="en-US" sz="20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All stations can detect </a:t>
            </a:r>
            <a:r>
              <a:rPr lang="en-US" sz="2000" dirty="0"/>
              <a:t>that a collision has occurred. </a:t>
            </a:r>
          </a:p>
          <a:p>
            <a:pPr marL="1314450" lvl="2" indent="-457200"/>
            <a:r>
              <a:rPr lang="en-US" sz="2000" dirty="0"/>
              <a:t>A </a:t>
            </a:r>
            <a:r>
              <a:rPr lang="en-US" sz="20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collided frame must be transmitted again </a:t>
            </a:r>
            <a:r>
              <a:rPr lang="en-US" sz="2000" dirty="0"/>
              <a:t>later. No errors other than those generated by collisions occur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BE9310-1391-B544-99F2-943D96B16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r>
              <a:rPr lang="en-US" dirty="0"/>
              <a:t> of 25</a:t>
            </a:r>
          </a:p>
        </p:txBody>
      </p:sp>
    </p:spTree>
    <p:extLst>
      <p:ext uri="{BB962C8B-B14F-4D97-AF65-F5344CB8AC3E}">
        <p14:creationId xmlns:p14="http://schemas.microsoft.com/office/powerpoint/2010/main" val="414719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AB7DD-562C-0443-818B-1074B5214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Channel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2AA6C-070D-654A-9CFF-5B64D1785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1" indent="-514350">
              <a:buFont typeface="+mj-lt"/>
              <a:buAutoNum type="arabicPeriod" startAt="4"/>
            </a:pPr>
            <a:r>
              <a:rPr lang="en-US" sz="2400" b="1" cap="small" dirty="0"/>
              <a:t>Continuous or Slotted Time.</a:t>
            </a:r>
            <a:r>
              <a:rPr lang="en-US" sz="2400" dirty="0"/>
              <a:t> </a:t>
            </a:r>
          </a:p>
          <a:p>
            <a:pPr marL="1314450" lvl="2" indent="-514350"/>
            <a:r>
              <a:rPr lang="en-US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Time may be assumed continuous</a:t>
            </a:r>
            <a:r>
              <a:rPr lang="en-US" dirty="0"/>
              <a:t>, in which case frame transmission can begin at any instant. </a:t>
            </a:r>
          </a:p>
          <a:p>
            <a:pPr marL="1314450" lvl="2" indent="-514350"/>
            <a:r>
              <a:rPr lang="en-US" dirty="0"/>
              <a:t>Alternatively, time may be </a:t>
            </a:r>
            <a:r>
              <a:rPr lang="en-US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slotted</a:t>
            </a:r>
            <a:r>
              <a:rPr lang="en-US" dirty="0"/>
              <a:t> or divided into discrete intervals (called slots). </a:t>
            </a:r>
          </a:p>
          <a:p>
            <a:pPr marL="1314450" lvl="2" indent="-514350"/>
            <a:r>
              <a:rPr lang="en-US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Frame transmissions must then begin at the start of a slot</a:t>
            </a:r>
            <a:r>
              <a:rPr lang="en-US" dirty="0"/>
              <a:t>. </a:t>
            </a:r>
          </a:p>
          <a:p>
            <a:pPr marL="1314450" lvl="2" indent="-514350"/>
            <a:r>
              <a:rPr lang="en-US" dirty="0"/>
              <a:t>A slot may contain 0, 1, or more frames, corresponding to an idle slot, a successful transmission, or a collision, respectively.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02DE6-8774-8C43-93E3-FF96486E9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r>
              <a:rPr lang="en-US" dirty="0"/>
              <a:t> of 25</a:t>
            </a:r>
          </a:p>
        </p:txBody>
      </p:sp>
    </p:spTree>
    <p:extLst>
      <p:ext uri="{BB962C8B-B14F-4D97-AF65-F5344CB8AC3E}">
        <p14:creationId xmlns:p14="http://schemas.microsoft.com/office/powerpoint/2010/main" val="224799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25625</TotalTime>
  <Words>1197</Words>
  <Application>Microsoft Office PowerPoint</Application>
  <PresentationFormat>On-screen Show (4:3)</PresentationFormat>
  <Paragraphs>154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Cambria Math</vt:lpstr>
      <vt:lpstr>Courier New</vt:lpstr>
      <vt:lpstr>Times New Roman</vt:lpstr>
      <vt:lpstr>Vrinda</vt:lpstr>
      <vt:lpstr>Office Theme</vt:lpstr>
      <vt:lpstr>PowerPoint Presentation</vt:lpstr>
      <vt:lpstr>From Syllabus</vt:lpstr>
      <vt:lpstr>PowerPoint Presentation</vt:lpstr>
      <vt:lpstr>MAC (Medium Access Control)</vt:lpstr>
      <vt:lpstr>The Channel Allocation Problem</vt:lpstr>
      <vt:lpstr>Static Channel Allocation</vt:lpstr>
      <vt:lpstr>Dynamic Channel Allocation</vt:lpstr>
      <vt:lpstr>Dynamic Channel Allocation</vt:lpstr>
      <vt:lpstr>Dynamic Channel Allocation</vt:lpstr>
      <vt:lpstr>Dynamic Channel Allocation</vt:lpstr>
      <vt:lpstr>Multiple Access Protocols</vt:lpstr>
      <vt:lpstr>Pure ALOHA</vt:lpstr>
      <vt:lpstr>PowerPoint Presentation</vt:lpstr>
      <vt:lpstr>Slotted ALOHA</vt:lpstr>
      <vt:lpstr>PowerPoint Presentation</vt:lpstr>
      <vt:lpstr>Carrier Sense Multiple Access Protocols</vt:lpstr>
      <vt:lpstr>Carrier Sense Multiple Access Protocols</vt:lpstr>
      <vt:lpstr>1- Persistent CSMA Protocol</vt:lpstr>
      <vt:lpstr>1- Persistent CSMA Protocol</vt:lpstr>
      <vt:lpstr>1- Persistent CSMA Protocol</vt:lpstr>
      <vt:lpstr>Nonpersistent CSMA</vt:lpstr>
      <vt:lpstr>P-persistent CSMA</vt:lpstr>
      <vt:lpstr>CSMA with Collision Detection</vt:lpstr>
      <vt:lpstr>CSMA with Collision Detection</vt:lpstr>
      <vt:lpstr>Collison Free Protocol</vt:lpstr>
      <vt:lpstr>Collison Free Protocol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Processing all k-nearest neighbor queries in Hadoop</dc:title>
  <dc:creator>Administrator</dc:creator>
  <cp:lastModifiedBy>Dr. ASIF ZAMAN</cp:lastModifiedBy>
  <cp:revision>867</cp:revision>
  <cp:lastPrinted>2017-11-05T03:12:43Z</cp:lastPrinted>
  <dcterms:created xsi:type="dcterms:W3CDTF">2006-08-16T00:00:00Z</dcterms:created>
  <dcterms:modified xsi:type="dcterms:W3CDTF">2022-06-27T08:06:59Z</dcterms:modified>
</cp:coreProperties>
</file>